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318" r:id="rId2"/>
    <p:sldId id="320" r:id="rId3"/>
    <p:sldId id="322" r:id="rId4"/>
    <p:sldId id="323" r:id="rId5"/>
    <p:sldId id="321" r:id="rId6"/>
    <p:sldId id="331" r:id="rId7"/>
    <p:sldId id="324" r:id="rId8"/>
    <p:sldId id="332" r:id="rId9"/>
    <p:sldId id="337" r:id="rId10"/>
    <p:sldId id="342" r:id="rId11"/>
    <p:sldId id="355" r:id="rId12"/>
    <p:sldId id="357" r:id="rId13"/>
    <p:sldId id="359" r:id="rId14"/>
    <p:sldId id="325" r:id="rId15"/>
    <p:sldId id="326" r:id="rId16"/>
    <p:sldId id="329" r:id="rId17"/>
    <p:sldId id="330" r:id="rId18"/>
    <p:sldId id="333" r:id="rId19"/>
    <p:sldId id="334" r:id="rId20"/>
    <p:sldId id="33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9F"/>
    <a:srgbClr val="F5F1E0"/>
    <a:srgbClr val="091543"/>
    <a:srgbClr val="EBEBEB"/>
    <a:srgbClr val="D1E5F4"/>
    <a:srgbClr val="549BD4"/>
    <a:srgbClr val="E9EBF5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97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aleway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aleway" panose="020B0503030101060003" pitchFamily="34" charset="77"/>
              </a:defRPr>
            </a:lvl1pPr>
          </a:lstStyle>
          <a:p>
            <a:fld id="{BCA61953-F769-4640-A0BC-3A939EBE9C34}" type="datetimeFigureOut">
              <a:rPr lang="en-US" smtClean="0"/>
              <a:pPr/>
              <a:t>4/12/2022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aleway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aleway" panose="020B0503030101060003" pitchFamily="34" charset="77"/>
              </a:defRPr>
            </a:lvl1pPr>
          </a:lstStyle>
          <a:p>
            <a:fld id="{F78E3ED6-B712-574A-B65E-E9D60420CD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2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aleway" panose="020B0503030101060003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aleway" panose="020B0503030101060003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aleway" panose="020B0503030101060003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aleway" panose="020B0503030101060003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aleway" panose="020B0503030101060003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E3ED6-B712-574A-B65E-E9D60420CD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5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E3ED6-B712-574A-B65E-E9D60420CD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9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under same scenario 1 student – only $15K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E3ED6-B712-574A-B65E-E9D60420CD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14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under same scenario 1 student – only $15K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E3ED6-B712-574A-B65E-E9D60420CD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8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under same scenario 1 student – only $15K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E3ED6-B712-574A-B65E-E9D60420CD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2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 sub title-gradient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E299ED70-7B03-9F47-AD34-7F3366975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3159863-A8F2-2D47-9790-50E5A2D119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3727" y="649061"/>
            <a:ext cx="2584545" cy="1822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2380A3-6EAD-5847-B233-493FB632E5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22407"/>
            <a:ext cx="9144000" cy="133387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3600">
                <a:solidFill>
                  <a:srgbClr val="F5F1E0"/>
                </a:solidFill>
              </a:defRPr>
            </a:lvl1pPr>
          </a:lstStyle>
          <a:p>
            <a:r>
              <a:rPr lang="en-US" dirty="0"/>
              <a:t>CLICK TO EDIT MASTER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9BCC8-4A5D-2545-8531-305EBAB47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6278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4400"/>
              </a:lnSpc>
              <a:buNone/>
              <a:defRPr sz="2400">
                <a:solidFill>
                  <a:srgbClr val="F5F1E0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3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 cream bknd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601BC2-B2C5-FE4E-BB6C-A029690FC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C0632-6348-1E40-A434-362E404F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0864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AA3A-F966-3449-AA56-8489B57CB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B3D0D-3692-FA43-AFCE-4885DFC4C43A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2F6CC913-9AB3-5D46-BB9C-CD1276EB3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8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w cream-bknd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601BC2-B2C5-FE4E-BB6C-A029690FC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C0632-6348-1E40-A434-362E404F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0864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AA3A-F966-3449-AA56-8489B57C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03152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B3D0D-3692-FA43-AFCE-4885DFC4C43A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839129C-6971-374A-AD26-4C1470D9CC9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62800" y="1825625"/>
            <a:ext cx="4190999" cy="4351338"/>
          </a:xfrm>
        </p:spPr>
        <p:txBody>
          <a:bodyPr/>
          <a:lstStyle/>
          <a:p>
            <a:pPr lvl="0"/>
            <a:r>
              <a:rPr lang="en-US" dirty="0"/>
              <a:t>Picture or Chart</a:t>
            </a:r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7CBBBF92-1B3A-BB42-BF6F-40334449C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8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ide by side comparison w cream bk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E6434-5CD9-E648-8DCD-4B723AF667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A2977-CCFF-D84B-B3E0-189EF9D7E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910705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5D7D1-E449-4649-90D2-105B6C4CC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915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3446C-A78D-4642-AF23-EF0E4D7B2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08275"/>
            <a:ext cx="5157787" cy="3481387"/>
          </a:xfrm>
        </p:spPr>
        <p:txBody>
          <a:bodyPr/>
          <a:lstStyle>
            <a:lvl1pPr>
              <a:defRPr>
                <a:solidFill>
                  <a:srgbClr val="091543"/>
                </a:solidFill>
              </a:defRPr>
            </a:lvl1pPr>
            <a:lvl2pPr>
              <a:defRPr>
                <a:solidFill>
                  <a:srgbClr val="091543"/>
                </a:solidFill>
              </a:defRPr>
            </a:lvl2pPr>
            <a:lvl3pPr>
              <a:defRPr>
                <a:solidFill>
                  <a:srgbClr val="091543"/>
                </a:solidFill>
              </a:defRPr>
            </a:lvl3pPr>
            <a:lvl4pPr>
              <a:defRPr>
                <a:solidFill>
                  <a:srgbClr val="091543"/>
                </a:solidFill>
              </a:defRPr>
            </a:lvl4pPr>
            <a:lvl5pPr>
              <a:defRPr>
                <a:solidFill>
                  <a:srgbClr val="09154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12756-A19D-C942-A007-CADF1F02E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915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13B9A-9270-1C48-B5BE-36CE912B6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08275"/>
            <a:ext cx="5183188" cy="3481388"/>
          </a:xfrm>
        </p:spPr>
        <p:txBody>
          <a:bodyPr/>
          <a:lstStyle>
            <a:lvl1pPr>
              <a:defRPr>
                <a:solidFill>
                  <a:srgbClr val="091543"/>
                </a:solidFill>
              </a:defRPr>
            </a:lvl1pPr>
            <a:lvl2pPr>
              <a:defRPr>
                <a:solidFill>
                  <a:srgbClr val="091543"/>
                </a:solidFill>
              </a:defRPr>
            </a:lvl2pPr>
            <a:lvl3pPr>
              <a:defRPr>
                <a:solidFill>
                  <a:srgbClr val="091543"/>
                </a:solidFill>
              </a:defRPr>
            </a:lvl3pPr>
            <a:lvl4pPr>
              <a:defRPr>
                <a:solidFill>
                  <a:srgbClr val="091543"/>
                </a:solidFill>
              </a:defRPr>
            </a:lvl4pPr>
            <a:lvl5pPr>
              <a:defRPr>
                <a:solidFill>
                  <a:srgbClr val="09154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ABF30-913B-5A44-BE35-60A9E919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258D1-23AA-AB4F-86EF-A135B315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4E484-4535-6948-90FE-E016EB59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BAF92-4B96-B745-A393-F8A39A582889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653AB83B-FAA9-ED4B-9049-51D9C558C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05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-title-cream-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106AAE-7BEE-024A-97CF-D2C80B4D19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FF28C1-0E28-FA4A-A6E3-ED3053558E51}"/>
              </a:ext>
            </a:extLst>
          </p:cNvPr>
          <p:cNvSpPr txBox="1">
            <a:spLocks/>
          </p:cNvSpPr>
          <p:nvPr userDrawn="1"/>
        </p:nvSpPr>
        <p:spPr>
          <a:xfrm>
            <a:off x="838200" y="20780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5F1E0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5F9F"/>
                </a:solidFill>
              </a:rPr>
              <a:t>CLICK TO EDIT MASTER TITLE STYLE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711F057-BF6A-E648-80E4-90296FD34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86A325A-5C8C-2A41-9AA8-461A803BC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9873" y="6356350"/>
            <a:ext cx="4920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Raleway" panose="020B0503030101060003" pitchFamily="34" charset="77"/>
              </a:rPr>
              <a:t>Footer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32D4B50-48C7-1545-A2E1-7ED4FF1F1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F05BE22E-B154-8E4C-8A64-FDBD65EF10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Text&#10;&#10;Description automatically generated with low confidence">
            <a:extLst>
              <a:ext uri="{FF2B5EF4-FFF2-40B4-BE49-F238E27FC236}">
                <a16:creationId xmlns:a16="http://schemas.microsoft.com/office/drawing/2014/main" id="{53C28144-676A-CB41-8052-EB623161E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82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 logo cream bk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106AAE-7BEE-024A-97CF-D2C80B4D19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949B9C-DD47-D54F-87CC-DA88A3544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FAFDA31-85C4-7547-86E9-2CC7380B6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9873" y="6356350"/>
            <a:ext cx="4920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Raleway" panose="020B0503030101060003" pitchFamily="34" charset="77"/>
              </a:rPr>
              <a:t>Footer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3BA8DC-C7AD-8B42-987F-163D0EC94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F05BE22E-B154-8E4C-8A64-FDBD65EF10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14851B33-FF71-764B-A467-D275DBB96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1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sing Slide cream w photo-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ED27EC-E477-FC45-A292-C67D20616E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C0632-6348-1E40-A434-362E404F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0864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5F9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AA3A-F966-3449-AA56-8489B57CBF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02523" y="1825625"/>
            <a:ext cx="7022124" cy="4351338"/>
          </a:xfrm>
        </p:spPr>
        <p:txBody>
          <a:bodyPr/>
          <a:lstStyle/>
          <a:p>
            <a:pPr lvl="0"/>
            <a:r>
              <a:rPr lang="en-US" dirty="0"/>
              <a:t>Click to Photo or Illustration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D3ECA9-4E9F-224F-86C3-124DEA0DD947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0F18BB5E-F1CD-F343-A887-7E13BB155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7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- c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ED27EC-E477-FC45-A292-C67D20616E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78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-Title-gradient-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29573F9C-EA1A-DE45-8D08-1EAA64721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AED2C1-E867-FE48-ABB8-492BC3B38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78084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3200">
                <a:solidFill>
                  <a:srgbClr val="F5F1E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C3BFDBB-3C8E-AF4A-B881-E51EAA92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2A6D91-FC9A-EE42-B5E0-004428A3B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9873" y="6356350"/>
            <a:ext cx="4920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Raleway" panose="020B0503030101060003" pitchFamily="34" charset="77"/>
              </a:rPr>
              <a:t>Footer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8376A78-AE33-224B-B797-759329075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F05BE22E-B154-8E4C-8A64-FDBD65EF10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83193C-8135-2E4E-9D1E-EFA14ADAE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4120" y="0"/>
            <a:ext cx="1585319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75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stitial-Title-w subtitle-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29573F9C-EA1A-DE45-8D08-1EAA64721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AED2C1-E867-FE48-ABB8-492BC3B38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78084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3200">
                <a:solidFill>
                  <a:srgbClr val="F5F1E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C3BFDBB-3C8E-AF4A-B881-E51EAA92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72A6D91-FC9A-EE42-B5E0-004428A3B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9873" y="6356350"/>
            <a:ext cx="4920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Raleway" panose="020B0503030101060003" pitchFamily="34" charset="77"/>
              </a:rPr>
              <a:t>Footer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8376A78-AE33-224B-B797-759329075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F05BE22E-B154-8E4C-8A64-FDBD65EF10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83193C-8135-2E4E-9D1E-EFA14ADAED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4120" y="0"/>
            <a:ext cx="1585319" cy="111785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2936133-A85B-0241-AC40-43A1BBB59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298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4400"/>
              </a:lnSpc>
              <a:buNone/>
              <a:defRPr sz="2400">
                <a:solidFill>
                  <a:srgbClr val="F5F1E0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02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- Content w white bknd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0632-6348-1E40-A434-362E404F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1047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AA3A-F966-3449-AA56-8489B57CB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B3D0D-3692-FA43-AFCE-4885DFC4C43A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5A68C5A2-1666-7E46-8533-B07A4F9F6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1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- Content w cream bknd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601BC2-B2C5-FE4E-BB6C-A029690FC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pic>
        <p:nvPicPr>
          <p:cNvPr id="13" name="Picture 12" descr="A picture containing building, tower, window&#10;&#10;Description automatically generated">
            <a:extLst>
              <a:ext uri="{FF2B5EF4-FFF2-40B4-BE49-F238E27FC236}">
                <a16:creationId xmlns:a16="http://schemas.microsoft.com/office/drawing/2014/main" id="{4BB811C4-F6A5-C04F-A3C7-DCE814903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434354" y="6858000"/>
            <a:ext cx="1427728" cy="1634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C0632-6348-1E40-A434-362E404F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0864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AA3A-F966-3449-AA56-8489B57CB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B3D0D-3692-FA43-AFCE-4885DFC4C43A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40910920-5A1C-F741-B568-790FA7981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6076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6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7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- w white bknd-log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0632-6348-1E40-A434-362E404F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1047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AA3A-F966-3449-AA56-8489B57CBF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B3D0D-3692-FA43-AFCE-4885DFC4C43A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98A196E8-EDDD-AB4C-953B-DFBD63EF0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87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w white bknd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0632-6348-1E40-A434-362E404F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1047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AA3A-F966-3449-AA56-8489B57CB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B3D0D-3692-FA43-AFCE-4885DFC4C43A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CE0AC2EE-879A-B34B-B1C8-213B8BFA96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2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w white-bknd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0632-6348-1E40-A434-362E404F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2266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AA3A-F966-3449-AA56-8489B57C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03152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B3D0D-3692-FA43-AFCE-4885DFC4C43A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839129C-6971-374A-AD26-4C1470D9CC9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162800" y="1825625"/>
            <a:ext cx="4190999" cy="4351338"/>
          </a:xfrm>
        </p:spPr>
        <p:txBody>
          <a:bodyPr/>
          <a:lstStyle/>
          <a:p>
            <a:pPr lvl="0"/>
            <a:r>
              <a:rPr lang="en-US" dirty="0"/>
              <a:t>Picture or Chart</a:t>
            </a: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008D2FB7-E86B-504D-818B-20AB7E464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50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Side by side comparison w white bk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2977-CCFF-D84B-B3E0-189EF9D7E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910888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5D7D1-E449-4649-90D2-105B6C4CC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915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3446C-A78D-4642-AF23-EF0E4D7B2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08275"/>
            <a:ext cx="5157787" cy="3481387"/>
          </a:xfrm>
        </p:spPr>
        <p:txBody>
          <a:bodyPr/>
          <a:lstStyle>
            <a:lvl1pPr>
              <a:defRPr>
                <a:solidFill>
                  <a:srgbClr val="091543"/>
                </a:solidFill>
              </a:defRPr>
            </a:lvl1pPr>
            <a:lvl2pPr>
              <a:defRPr>
                <a:solidFill>
                  <a:srgbClr val="091543"/>
                </a:solidFill>
              </a:defRPr>
            </a:lvl2pPr>
            <a:lvl3pPr>
              <a:defRPr>
                <a:solidFill>
                  <a:srgbClr val="091543"/>
                </a:solidFill>
              </a:defRPr>
            </a:lvl3pPr>
            <a:lvl4pPr>
              <a:defRPr>
                <a:solidFill>
                  <a:srgbClr val="091543"/>
                </a:solidFill>
              </a:defRPr>
            </a:lvl4pPr>
            <a:lvl5pPr>
              <a:defRPr>
                <a:solidFill>
                  <a:srgbClr val="09154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12756-A19D-C942-A007-CADF1F02E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915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13B9A-9270-1C48-B5BE-36CE912B6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08275"/>
            <a:ext cx="5183188" cy="3481388"/>
          </a:xfrm>
        </p:spPr>
        <p:txBody>
          <a:bodyPr/>
          <a:lstStyle>
            <a:lvl1pPr>
              <a:defRPr>
                <a:solidFill>
                  <a:srgbClr val="091543"/>
                </a:solidFill>
              </a:defRPr>
            </a:lvl1pPr>
            <a:lvl2pPr>
              <a:defRPr>
                <a:solidFill>
                  <a:srgbClr val="091543"/>
                </a:solidFill>
              </a:defRPr>
            </a:lvl2pPr>
            <a:lvl3pPr>
              <a:defRPr>
                <a:solidFill>
                  <a:srgbClr val="091543"/>
                </a:solidFill>
              </a:defRPr>
            </a:lvl3pPr>
            <a:lvl4pPr>
              <a:defRPr>
                <a:solidFill>
                  <a:srgbClr val="091543"/>
                </a:solidFill>
              </a:defRPr>
            </a:lvl4pPr>
            <a:lvl5pPr>
              <a:defRPr>
                <a:solidFill>
                  <a:srgbClr val="09154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ABF30-913B-5A44-BE35-60A9E919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258D1-23AA-AB4F-86EF-A135B315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4E484-4535-6948-90FE-E016EB59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BAF92-4B96-B745-A393-F8A39A582889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FB9E4F99-13F1-6E43-926A-F24A605A06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6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ream text over gradient 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1461869E-91EF-4F43-B5FB-B5DF004CA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997575" cy="6189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9A2977-CCFF-D84B-B3E0-189EF9D7E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505604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F5F1E0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3446C-A78D-4642-AF23-EF0E4D7B2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5813"/>
            <a:ext cx="5056045" cy="4133850"/>
          </a:xfrm>
        </p:spPr>
        <p:txBody>
          <a:bodyPr/>
          <a:lstStyle>
            <a:lvl1pPr>
              <a:defRPr>
                <a:solidFill>
                  <a:srgbClr val="F5F1E0"/>
                </a:solidFill>
              </a:defRPr>
            </a:lvl1pPr>
            <a:lvl2pPr>
              <a:defRPr>
                <a:solidFill>
                  <a:srgbClr val="F5F1E0"/>
                </a:solidFill>
              </a:defRPr>
            </a:lvl2pPr>
            <a:lvl3pPr>
              <a:defRPr>
                <a:solidFill>
                  <a:srgbClr val="F5F1E0"/>
                </a:solidFill>
              </a:defRPr>
            </a:lvl3pPr>
            <a:lvl4pPr>
              <a:defRPr>
                <a:solidFill>
                  <a:srgbClr val="F5F1E0"/>
                </a:solidFill>
              </a:defRPr>
            </a:lvl4pPr>
            <a:lvl5pPr>
              <a:defRPr>
                <a:solidFill>
                  <a:srgbClr val="F5F1E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13B9A-9270-1C48-B5BE-36CE912B65E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997575" y="0"/>
            <a:ext cx="6194425" cy="6189663"/>
          </a:xfrm>
        </p:spPr>
        <p:txBody>
          <a:bodyPr/>
          <a:lstStyle>
            <a:lvl1pPr>
              <a:defRPr>
                <a:solidFill>
                  <a:srgbClr val="091543"/>
                </a:solidFill>
              </a:defRPr>
            </a:lvl1pPr>
            <a:lvl2pPr>
              <a:defRPr>
                <a:solidFill>
                  <a:srgbClr val="091543"/>
                </a:solidFill>
              </a:defRPr>
            </a:lvl2pPr>
            <a:lvl3pPr>
              <a:defRPr>
                <a:solidFill>
                  <a:srgbClr val="091543"/>
                </a:solidFill>
              </a:defRPr>
            </a:lvl3pPr>
            <a:lvl4pPr>
              <a:defRPr>
                <a:solidFill>
                  <a:srgbClr val="091543"/>
                </a:solidFill>
              </a:defRPr>
            </a:lvl4pPr>
            <a:lvl5pPr>
              <a:defRPr>
                <a:solidFill>
                  <a:srgbClr val="091543"/>
                </a:solidFill>
              </a:defRPr>
            </a:lvl5pPr>
          </a:lstStyle>
          <a:p>
            <a:pPr lvl="0"/>
            <a:r>
              <a:rPr lang="en-US" dirty="0"/>
              <a:t>Bleed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ABF30-913B-5A44-BE35-60A9E919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258D1-23AA-AB4F-86EF-A135B315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4E484-4535-6948-90FE-E016EB59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BAF92-4B96-B745-A393-F8A39A58288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36700"/>
            <a:ext cx="4825621" cy="0"/>
          </a:xfrm>
          <a:prstGeom prst="line">
            <a:avLst/>
          </a:prstGeom>
          <a:ln>
            <a:solidFill>
              <a:srgbClr val="F5F1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099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ream text over gradient 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1461869E-91EF-4F43-B5FB-B5DF004CA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997575" cy="6189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9A2977-CCFF-D84B-B3E0-189EF9D7E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505604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F5F1E0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3446C-A78D-4642-AF23-EF0E4D7B2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5813"/>
            <a:ext cx="5056045" cy="4133850"/>
          </a:xfrm>
        </p:spPr>
        <p:txBody>
          <a:bodyPr/>
          <a:lstStyle>
            <a:lvl1pPr>
              <a:defRPr>
                <a:solidFill>
                  <a:srgbClr val="F5F1E0"/>
                </a:solidFill>
              </a:defRPr>
            </a:lvl1pPr>
            <a:lvl2pPr>
              <a:defRPr>
                <a:solidFill>
                  <a:srgbClr val="F5F1E0"/>
                </a:solidFill>
              </a:defRPr>
            </a:lvl2pPr>
            <a:lvl3pPr>
              <a:defRPr>
                <a:solidFill>
                  <a:srgbClr val="F5F1E0"/>
                </a:solidFill>
              </a:defRPr>
            </a:lvl3pPr>
            <a:lvl4pPr>
              <a:defRPr>
                <a:solidFill>
                  <a:srgbClr val="F5F1E0"/>
                </a:solidFill>
              </a:defRPr>
            </a:lvl4pPr>
            <a:lvl5pPr>
              <a:defRPr>
                <a:solidFill>
                  <a:srgbClr val="F5F1E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13B9A-9270-1C48-B5BE-36CE912B65E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87153" y="365125"/>
            <a:ext cx="5349924" cy="5824538"/>
          </a:xfrm>
        </p:spPr>
        <p:txBody>
          <a:bodyPr/>
          <a:lstStyle>
            <a:lvl1pPr>
              <a:defRPr>
                <a:solidFill>
                  <a:srgbClr val="091543"/>
                </a:solidFill>
              </a:defRPr>
            </a:lvl1pPr>
            <a:lvl2pPr>
              <a:defRPr>
                <a:solidFill>
                  <a:srgbClr val="091543"/>
                </a:solidFill>
              </a:defRPr>
            </a:lvl2pPr>
            <a:lvl3pPr>
              <a:defRPr>
                <a:solidFill>
                  <a:srgbClr val="091543"/>
                </a:solidFill>
              </a:defRPr>
            </a:lvl3pPr>
            <a:lvl4pPr>
              <a:defRPr>
                <a:solidFill>
                  <a:srgbClr val="091543"/>
                </a:solidFill>
              </a:defRPr>
            </a:lvl4pPr>
            <a:lvl5pPr>
              <a:defRPr>
                <a:solidFill>
                  <a:srgbClr val="091543"/>
                </a:solidFill>
              </a:defRPr>
            </a:lvl5pPr>
          </a:lstStyle>
          <a:p>
            <a:pPr lvl="0"/>
            <a:r>
              <a:rPr lang="en-US" dirty="0"/>
              <a:t>No-bleed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ABF30-913B-5A44-BE35-60A9E919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258D1-23AA-AB4F-86EF-A135B315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4E484-4535-6948-90FE-E016EB59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BAF92-4B96-B745-A393-F8A39A58288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36700"/>
            <a:ext cx="4825621" cy="0"/>
          </a:xfrm>
          <a:prstGeom prst="line">
            <a:avLst/>
          </a:prstGeom>
          <a:ln>
            <a:solidFill>
              <a:srgbClr val="F5F1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554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stitial-title-white-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4974DE9-C4D7-904F-B6E5-EAE101276CB9}"/>
              </a:ext>
            </a:extLst>
          </p:cNvPr>
          <p:cNvSpPr txBox="1">
            <a:spLocks/>
          </p:cNvSpPr>
          <p:nvPr userDrawn="1"/>
        </p:nvSpPr>
        <p:spPr>
          <a:xfrm>
            <a:off x="838200" y="20780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F5F1E0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5F9F"/>
                </a:solidFill>
              </a:rPr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0F890E2-DD29-CF4C-8EDD-82F040A01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349F095-67FF-E441-A137-3C01408CD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9873" y="6356350"/>
            <a:ext cx="4920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Raleway" panose="020B0503030101060003" pitchFamily="34" charset="77"/>
              </a:rPr>
              <a:t>Footer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AB9D642-C1C4-0747-993D-2E6FA9676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F05BE22E-B154-8E4C-8A64-FDBD65EF10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Text&#10;&#10;Description automatically generated with low confidence">
            <a:extLst>
              <a:ext uri="{FF2B5EF4-FFF2-40B4-BE49-F238E27FC236}">
                <a16:creationId xmlns:a16="http://schemas.microsoft.com/office/drawing/2014/main" id="{5084187A-6E10-F542-82F6-B9A53A2A2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05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w logo white bk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8841AC1-6B07-EB44-93C5-9044574FA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7197D5F-0975-9A4E-B2E1-F0E5350AF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9873" y="6356350"/>
            <a:ext cx="4920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Raleway" panose="020B0503030101060003" pitchFamily="34" charset="77"/>
              </a:rPr>
              <a:t>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CC60B08-E0F5-9A47-8CA6-34E7A1263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F05BE22E-B154-8E4C-8A64-FDBD65EF10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3E850D03-FD91-EF49-8568-24D2ACA092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48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losing Slide w photo-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0632-6348-1E40-A434-362E404F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1047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5F9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AA3A-F966-3449-AA56-8489B57CBF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02523" y="1825625"/>
            <a:ext cx="7022124" cy="4351338"/>
          </a:xfrm>
        </p:spPr>
        <p:txBody>
          <a:bodyPr/>
          <a:lstStyle/>
          <a:p>
            <a:pPr lvl="0"/>
            <a:r>
              <a:rPr lang="en-US" dirty="0"/>
              <a:t>Click to Photo or Illustration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D3ECA9-4E9F-224F-86C3-124DEA0DD947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DCA08D48-59EB-2641-84C2-1AA184D85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67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AA3A-F966-3449-AA56-8489B57CBF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176963"/>
          </a:xfrm>
        </p:spPr>
        <p:txBody>
          <a:bodyPr/>
          <a:lstStyle/>
          <a:p>
            <a:pPr lvl="0"/>
            <a:r>
              <a:rPr lang="en-US" dirty="0"/>
              <a:t>Full Bleed Photo or Illustration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8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- Content w cream bknd-shor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601BC2-B2C5-FE4E-BB6C-A029690FC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pic>
        <p:nvPicPr>
          <p:cNvPr id="13" name="Picture 12" descr="A picture containing building, tower, window&#10;&#10;Description automatically generated">
            <a:extLst>
              <a:ext uri="{FF2B5EF4-FFF2-40B4-BE49-F238E27FC236}">
                <a16:creationId xmlns:a16="http://schemas.microsoft.com/office/drawing/2014/main" id="{4BB811C4-F6A5-C04F-A3C7-DCE814903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434354" y="6858000"/>
            <a:ext cx="1427728" cy="1634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C0632-6348-1E40-A434-362E404F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0864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AA3A-F966-3449-AA56-8489B57C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B3D0D-3692-FA43-AFCE-4885DFC4C43A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40910920-5A1C-F741-B568-790FA7981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6076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3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7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AA3A-F966-3449-AA56-8489B57CBF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4966" y="464024"/>
            <a:ext cx="11218461" cy="5712939"/>
          </a:xfrm>
        </p:spPr>
        <p:txBody>
          <a:bodyPr/>
          <a:lstStyle/>
          <a:p>
            <a:pPr lvl="0"/>
            <a:r>
              <a:rPr lang="en-US" dirty="0"/>
              <a:t>Non-Bleed Photo or Illustration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9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- 2 Column Content-cream bk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601BC2-B2C5-FE4E-BB6C-A029690FC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pic>
        <p:nvPicPr>
          <p:cNvPr id="13" name="Picture 12" descr="A picture containing building, tower, window&#10;&#10;Description automatically generated">
            <a:extLst>
              <a:ext uri="{FF2B5EF4-FFF2-40B4-BE49-F238E27FC236}">
                <a16:creationId xmlns:a16="http://schemas.microsoft.com/office/drawing/2014/main" id="{4BB811C4-F6A5-C04F-A3C7-DCE814903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434354" y="6858000"/>
            <a:ext cx="1427728" cy="1634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C0632-6348-1E40-A434-362E404F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0864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AA3A-F966-3449-AA56-8489B57C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6696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B3D0D-3692-FA43-AFCE-4885DFC4C43A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40910920-5A1C-F741-B568-790FA7981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6076" y="0"/>
            <a:ext cx="1585318" cy="111785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5CFC30-95B1-1742-A191-F75C20D50A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47106" y="1825625"/>
            <a:ext cx="4806696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4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- 6 Squa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601BC2-B2C5-FE4E-BB6C-A029690FC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pic>
        <p:nvPicPr>
          <p:cNvPr id="13" name="Picture 12" descr="A picture containing building, tower, window&#10;&#10;Description automatically generated">
            <a:extLst>
              <a:ext uri="{FF2B5EF4-FFF2-40B4-BE49-F238E27FC236}">
                <a16:creationId xmlns:a16="http://schemas.microsoft.com/office/drawing/2014/main" id="{4BB811C4-F6A5-C04F-A3C7-DCE814903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434354" y="6858000"/>
            <a:ext cx="1427728" cy="1634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C0632-6348-1E40-A434-362E404F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0864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B3D0D-3692-FA43-AFCE-4885DFC4C43A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40910920-5A1C-F741-B568-790FA7981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6076" y="0"/>
            <a:ext cx="1585318" cy="1117853"/>
          </a:xfrm>
          <a:prstGeom prst="rect">
            <a:avLst/>
          </a:prstGeom>
        </p:spPr>
      </p:pic>
      <p:sp>
        <p:nvSpPr>
          <p:cNvPr id="10" name="Chevron 9">
            <a:extLst>
              <a:ext uri="{FF2B5EF4-FFF2-40B4-BE49-F238E27FC236}">
                <a16:creationId xmlns:a16="http://schemas.microsoft.com/office/drawing/2014/main" id="{A80C1B0F-6827-AF4C-AD0F-B27604020EA0}"/>
              </a:ext>
            </a:extLst>
          </p:cNvPr>
          <p:cNvSpPr/>
          <p:nvPr userDrawn="1"/>
        </p:nvSpPr>
        <p:spPr>
          <a:xfrm>
            <a:off x="4061132" y="2532142"/>
            <a:ext cx="340166" cy="352267"/>
          </a:xfrm>
          <a:prstGeom prst="chevron">
            <a:avLst/>
          </a:prstGeom>
          <a:solidFill>
            <a:srgbClr val="091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1543"/>
              </a:solidFill>
            </a:endParaRPr>
          </a:p>
        </p:txBody>
      </p:sp>
      <p:sp>
        <p:nvSpPr>
          <p:cNvPr id="27" name="Chevron 26">
            <a:extLst>
              <a:ext uri="{FF2B5EF4-FFF2-40B4-BE49-F238E27FC236}">
                <a16:creationId xmlns:a16="http://schemas.microsoft.com/office/drawing/2014/main" id="{916E6D7B-86A7-5D47-99D6-FA462C6FB5FF}"/>
              </a:ext>
            </a:extLst>
          </p:cNvPr>
          <p:cNvSpPr/>
          <p:nvPr userDrawn="1"/>
        </p:nvSpPr>
        <p:spPr>
          <a:xfrm>
            <a:off x="7816910" y="2559654"/>
            <a:ext cx="340166" cy="352267"/>
          </a:xfrm>
          <a:prstGeom prst="chevron">
            <a:avLst/>
          </a:prstGeom>
          <a:solidFill>
            <a:srgbClr val="091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1543"/>
              </a:solidFill>
            </a:endParaRPr>
          </a:p>
        </p:txBody>
      </p:sp>
      <p:sp>
        <p:nvSpPr>
          <p:cNvPr id="28" name="Chevron 27">
            <a:extLst>
              <a:ext uri="{FF2B5EF4-FFF2-40B4-BE49-F238E27FC236}">
                <a16:creationId xmlns:a16="http://schemas.microsoft.com/office/drawing/2014/main" id="{29FA92B4-20E3-5C4A-AD94-4A250F9EB9AB}"/>
              </a:ext>
            </a:extLst>
          </p:cNvPr>
          <p:cNvSpPr/>
          <p:nvPr userDrawn="1"/>
        </p:nvSpPr>
        <p:spPr>
          <a:xfrm>
            <a:off x="4013006" y="4754214"/>
            <a:ext cx="340166" cy="352267"/>
          </a:xfrm>
          <a:prstGeom prst="chevron">
            <a:avLst/>
          </a:prstGeom>
          <a:solidFill>
            <a:srgbClr val="091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1543"/>
              </a:solidFill>
            </a:endParaRPr>
          </a:p>
        </p:txBody>
      </p:sp>
      <p:sp>
        <p:nvSpPr>
          <p:cNvPr id="29" name="Chevron 28">
            <a:extLst>
              <a:ext uri="{FF2B5EF4-FFF2-40B4-BE49-F238E27FC236}">
                <a16:creationId xmlns:a16="http://schemas.microsoft.com/office/drawing/2014/main" id="{DC5BE7B3-93C9-DB42-B2B7-D3C4CD8622F9}"/>
              </a:ext>
            </a:extLst>
          </p:cNvPr>
          <p:cNvSpPr/>
          <p:nvPr userDrawn="1"/>
        </p:nvSpPr>
        <p:spPr>
          <a:xfrm>
            <a:off x="7853486" y="4754214"/>
            <a:ext cx="340166" cy="352267"/>
          </a:xfrm>
          <a:prstGeom prst="chevron">
            <a:avLst/>
          </a:prstGeom>
          <a:solidFill>
            <a:srgbClr val="091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1543"/>
              </a:solidFill>
            </a:endParaRPr>
          </a:p>
        </p:txBody>
      </p:sp>
      <p:pic>
        <p:nvPicPr>
          <p:cNvPr id="30" name="Picture 29" descr="Shape, rectangle&#10;&#10;Description automatically generated">
            <a:extLst>
              <a:ext uri="{FF2B5EF4-FFF2-40B4-BE49-F238E27FC236}">
                <a16:creationId xmlns:a16="http://schemas.microsoft.com/office/drawing/2014/main" id="{F206FAC6-E981-344E-B430-1FAF7A1E1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1696097"/>
            <a:ext cx="2953580" cy="2161514"/>
          </a:xfrm>
          <a:prstGeom prst="rect">
            <a:avLst/>
          </a:prstGeom>
        </p:spPr>
      </p:pic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B856A12-6116-1443-9806-CB0EF920CB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1014" y="1999221"/>
            <a:ext cx="2327953" cy="1560512"/>
          </a:xfrm>
        </p:spPr>
        <p:txBody>
          <a:bodyPr/>
          <a:lstStyle>
            <a:lvl1pPr>
              <a:defRPr>
                <a:solidFill>
                  <a:srgbClr val="F5F1E0"/>
                </a:solidFill>
              </a:defRPr>
            </a:lvl1pPr>
            <a:lvl2pPr>
              <a:defRPr>
                <a:solidFill>
                  <a:srgbClr val="F5F1E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8" name="Picture 37" descr="Shape, rectangle&#10;&#10;Description automatically generated">
            <a:extLst>
              <a:ext uri="{FF2B5EF4-FFF2-40B4-BE49-F238E27FC236}">
                <a16:creationId xmlns:a16="http://schemas.microsoft.com/office/drawing/2014/main" id="{6F8A9ADC-8953-C14D-A250-FDF944CFE3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9211" y="1716687"/>
            <a:ext cx="2953580" cy="2161514"/>
          </a:xfrm>
          <a:prstGeom prst="rect">
            <a:avLst/>
          </a:prstGeom>
        </p:spPr>
      </p:pic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6AB718AC-45FE-0745-9C8F-83E5052530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025" y="2019811"/>
            <a:ext cx="2327953" cy="1560512"/>
          </a:xfrm>
        </p:spPr>
        <p:txBody>
          <a:bodyPr/>
          <a:lstStyle>
            <a:lvl1pPr>
              <a:defRPr>
                <a:solidFill>
                  <a:srgbClr val="F5F1E0"/>
                </a:solidFill>
              </a:defRPr>
            </a:lvl1pPr>
            <a:lvl2pPr>
              <a:defRPr>
                <a:solidFill>
                  <a:srgbClr val="F5F1E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0" name="Picture 39" descr="Shape, rectangle&#10;&#10;Description automatically generated">
            <a:extLst>
              <a:ext uri="{FF2B5EF4-FFF2-40B4-BE49-F238E27FC236}">
                <a16:creationId xmlns:a16="http://schemas.microsoft.com/office/drawing/2014/main" id="{E7735B79-C0CD-3242-B1C7-3279CBD878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00222" y="1716687"/>
            <a:ext cx="2953580" cy="2161514"/>
          </a:xfrm>
          <a:prstGeom prst="rect">
            <a:avLst/>
          </a:prstGeom>
        </p:spPr>
      </p:pic>
      <p:sp>
        <p:nvSpPr>
          <p:cNvPr id="41" name="Text Placeholder 32">
            <a:extLst>
              <a:ext uri="{FF2B5EF4-FFF2-40B4-BE49-F238E27FC236}">
                <a16:creationId xmlns:a16="http://schemas.microsoft.com/office/drawing/2014/main" id="{8786E78D-C9B3-8844-A586-E59F68B65A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3036" y="2019811"/>
            <a:ext cx="2327953" cy="1560512"/>
          </a:xfrm>
        </p:spPr>
        <p:txBody>
          <a:bodyPr/>
          <a:lstStyle>
            <a:lvl1pPr>
              <a:defRPr>
                <a:solidFill>
                  <a:srgbClr val="F5F1E0"/>
                </a:solidFill>
              </a:defRPr>
            </a:lvl1pPr>
            <a:lvl2pPr>
              <a:defRPr>
                <a:solidFill>
                  <a:srgbClr val="F5F1E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2" name="Picture 41" descr="Shape, rectangle&#10;&#10;Description automatically generated">
            <a:extLst>
              <a:ext uri="{FF2B5EF4-FFF2-40B4-BE49-F238E27FC236}">
                <a16:creationId xmlns:a16="http://schemas.microsoft.com/office/drawing/2014/main" id="{C3A95A97-E32F-9F49-A052-1E975D5AE6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2104" y="4006481"/>
            <a:ext cx="2953580" cy="2161514"/>
          </a:xfrm>
          <a:prstGeom prst="rect">
            <a:avLst/>
          </a:prstGeom>
        </p:spPr>
      </p:pic>
      <p:sp>
        <p:nvSpPr>
          <p:cNvPr id="43" name="Text Placeholder 32">
            <a:extLst>
              <a:ext uri="{FF2B5EF4-FFF2-40B4-BE49-F238E27FC236}">
                <a16:creationId xmlns:a16="http://schemas.microsoft.com/office/drawing/2014/main" id="{9D5E1BD1-6ABA-5147-9FFB-774F6C4F26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44918" y="4309605"/>
            <a:ext cx="2327953" cy="1560512"/>
          </a:xfrm>
        </p:spPr>
        <p:txBody>
          <a:bodyPr/>
          <a:lstStyle>
            <a:lvl1pPr>
              <a:defRPr>
                <a:solidFill>
                  <a:srgbClr val="F5F1E0"/>
                </a:solidFill>
              </a:defRPr>
            </a:lvl1pPr>
            <a:lvl2pPr>
              <a:defRPr>
                <a:solidFill>
                  <a:srgbClr val="F5F1E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4" name="Picture 43" descr="Shape, rectangle&#10;&#10;Description automatically generated">
            <a:extLst>
              <a:ext uri="{FF2B5EF4-FFF2-40B4-BE49-F238E27FC236}">
                <a16:creationId xmlns:a16="http://schemas.microsoft.com/office/drawing/2014/main" id="{E44E9AA7-B05E-EE40-8BB6-2D74A91A17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3115" y="4027071"/>
            <a:ext cx="2953580" cy="2161514"/>
          </a:xfrm>
          <a:prstGeom prst="rect">
            <a:avLst/>
          </a:prstGeom>
        </p:spPr>
      </p:pic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85CF11E5-FD34-6D45-AB96-11AFC32E44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25929" y="4330195"/>
            <a:ext cx="2327953" cy="1560512"/>
          </a:xfrm>
        </p:spPr>
        <p:txBody>
          <a:bodyPr/>
          <a:lstStyle>
            <a:lvl1pPr>
              <a:defRPr>
                <a:solidFill>
                  <a:srgbClr val="F5F1E0"/>
                </a:solidFill>
              </a:defRPr>
            </a:lvl1pPr>
            <a:lvl2pPr>
              <a:defRPr>
                <a:solidFill>
                  <a:srgbClr val="F5F1E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6" name="Picture 45" descr="Shape, rectangle&#10;&#10;Description automatically generated">
            <a:extLst>
              <a:ext uri="{FF2B5EF4-FFF2-40B4-BE49-F238E27FC236}">
                <a16:creationId xmlns:a16="http://schemas.microsoft.com/office/drawing/2014/main" id="{34C75059-9B69-4C47-84A4-775B00DFCB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4126" y="4027071"/>
            <a:ext cx="2953580" cy="2161514"/>
          </a:xfrm>
          <a:prstGeom prst="rect">
            <a:avLst/>
          </a:prstGeom>
        </p:spPr>
      </p:pic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194E8858-6469-FA4F-8A9A-26C96750E7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06940" y="4330195"/>
            <a:ext cx="2327953" cy="1560512"/>
          </a:xfrm>
        </p:spPr>
        <p:txBody>
          <a:bodyPr/>
          <a:lstStyle>
            <a:lvl1pPr>
              <a:defRPr>
                <a:solidFill>
                  <a:srgbClr val="F5F1E0"/>
                </a:solidFill>
              </a:defRPr>
            </a:lvl1pPr>
            <a:lvl2pPr>
              <a:defRPr>
                <a:solidFill>
                  <a:srgbClr val="F5F1E0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2852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- 2 Squa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601BC2-B2C5-FE4E-BB6C-A029690FC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pic>
        <p:nvPicPr>
          <p:cNvPr id="13" name="Picture 12" descr="A picture containing building, tower, window&#10;&#10;Description automatically generated">
            <a:extLst>
              <a:ext uri="{FF2B5EF4-FFF2-40B4-BE49-F238E27FC236}">
                <a16:creationId xmlns:a16="http://schemas.microsoft.com/office/drawing/2014/main" id="{4BB811C4-F6A5-C04F-A3C7-DCE814903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10434354" y="6858000"/>
            <a:ext cx="1427728" cy="16343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C0632-6348-1E40-A434-362E404F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0864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B3D0D-3692-FA43-AFCE-4885DFC4C43A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40910920-5A1C-F741-B568-790FA79815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6076" y="0"/>
            <a:ext cx="1585318" cy="1117853"/>
          </a:xfrm>
          <a:prstGeom prst="rect">
            <a:avLst/>
          </a:prstGeom>
        </p:spPr>
      </p:pic>
      <p:pic>
        <p:nvPicPr>
          <p:cNvPr id="30" name="Picture 29" descr="Shape, rectangle&#10;&#10;Description automatically generated">
            <a:extLst>
              <a:ext uri="{FF2B5EF4-FFF2-40B4-BE49-F238E27FC236}">
                <a16:creationId xmlns:a16="http://schemas.microsoft.com/office/drawing/2014/main" id="{F206FAC6-E981-344E-B430-1FAF7A1E1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1716685"/>
            <a:ext cx="4806696" cy="4465083"/>
          </a:xfrm>
          <a:prstGeom prst="rect">
            <a:avLst/>
          </a:prstGeom>
        </p:spPr>
      </p:pic>
      <p:pic>
        <p:nvPicPr>
          <p:cNvPr id="38" name="Picture 37" descr="Shape, rectangle&#10;&#10;Description automatically generated">
            <a:extLst>
              <a:ext uri="{FF2B5EF4-FFF2-40B4-BE49-F238E27FC236}">
                <a16:creationId xmlns:a16="http://schemas.microsoft.com/office/drawing/2014/main" id="{6F8A9ADC-8953-C14D-A250-FDF944CFE3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47104" y="1711284"/>
            <a:ext cx="4806696" cy="449107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FDDFFF-5C40-1440-B037-A68A6B4B8A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58724" y="2109535"/>
            <a:ext cx="3877500" cy="3673980"/>
          </a:xfrm>
        </p:spPr>
        <p:txBody>
          <a:bodyPr/>
          <a:lstStyle>
            <a:lvl1pPr>
              <a:defRPr>
                <a:solidFill>
                  <a:srgbClr val="F5F1E0"/>
                </a:solidFill>
              </a:defRPr>
            </a:lvl1pPr>
            <a:lvl2pPr>
              <a:defRPr>
                <a:solidFill>
                  <a:srgbClr val="F5F1E0"/>
                </a:solidFill>
              </a:defRPr>
            </a:lvl2pPr>
            <a:lvl3pPr>
              <a:defRPr>
                <a:solidFill>
                  <a:srgbClr val="F5F1E0"/>
                </a:solidFill>
              </a:defRPr>
            </a:lvl3pPr>
            <a:lvl4pPr>
              <a:defRPr>
                <a:solidFill>
                  <a:srgbClr val="F5F1E0"/>
                </a:solidFill>
              </a:defRPr>
            </a:lvl4pPr>
            <a:lvl5pPr>
              <a:defRPr>
                <a:solidFill>
                  <a:srgbClr val="F5F1E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F3B3E9D-6A46-054E-9BAB-E9C495501BD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55776" y="2109535"/>
            <a:ext cx="3998976" cy="3673980"/>
          </a:xfrm>
        </p:spPr>
        <p:txBody>
          <a:bodyPr/>
          <a:lstStyle>
            <a:lvl1pPr>
              <a:defRPr>
                <a:solidFill>
                  <a:srgbClr val="F5F1E0"/>
                </a:solidFill>
              </a:defRPr>
            </a:lvl1pPr>
            <a:lvl2pPr>
              <a:defRPr>
                <a:solidFill>
                  <a:srgbClr val="F5F1E0"/>
                </a:solidFill>
              </a:defRPr>
            </a:lvl2pPr>
            <a:lvl3pPr>
              <a:defRPr>
                <a:solidFill>
                  <a:srgbClr val="F5F1E0"/>
                </a:solidFill>
              </a:defRPr>
            </a:lvl3pPr>
            <a:lvl4pPr>
              <a:defRPr>
                <a:solidFill>
                  <a:srgbClr val="F5F1E0"/>
                </a:solidFill>
              </a:defRPr>
            </a:lvl4pPr>
            <a:lvl5pPr>
              <a:defRPr>
                <a:solidFill>
                  <a:srgbClr val="F5F1E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524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ream text over gradient 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2A5B920-C30B-9145-9A5C-5F1A88F835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1461869E-91EF-4F43-B5FB-B5DF004CA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997575" cy="6189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9A2977-CCFF-D84B-B3E0-189EF9D7E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505604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F5F1E0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3446C-A78D-4642-AF23-EF0E4D7B2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5813"/>
            <a:ext cx="5056045" cy="4133850"/>
          </a:xfrm>
        </p:spPr>
        <p:txBody>
          <a:bodyPr/>
          <a:lstStyle>
            <a:lvl1pPr>
              <a:defRPr>
                <a:solidFill>
                  <a:srgbClr val="F5F1E0"/>
                </a:solidFill>
              </a:defRPr>
            </a:lvl1pPr>
            <a:lvl2pPr>
              <a:defRPr>
                <a:solidFill>
                  <a:srgbClr val="F5F1E0"/>
                </a:solidFill>
              </a:defRPr>
            </a:lvl2pPr>
            <a:lvl3pPr>
              <a:defRPr>
                <a:solidFill>
                  <a:srgbClr val="F5F1E0"/>
                </a:solidFill>
              </a:defRPr>
            </a:lvl3pPr>
            <a:lvl4pPr>
              <a:defRPr>
                <a:solidFill>
                  <a:srgbClr val="F5F1E0"/>
                </a:solidFill>
              </a:defRPr>
            </a:lvl4pPr>
            <a:lvl5pPr>
              <a:defRPr>
                <a:solidFill>
                  <a:srgbClr val="F5F1E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13B9A-9270-1C48-B5BE-36CE912B65E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997575" y="0"/>
            <a:ext cx="6194425" cy="6189663"/>
          </a:xfrm>
        </p:spPr>
        <p:txBody>
          <a:bodyPr/>
          <a:lstStyle>
            <a:lvl1pPr>
              <a:defRPr>
                <a:solidFill>
                  <a:srgbClr val="091543"/>
                </a:solidFill>
              </a:defRPr>
            </a:lvl1pPr>
            <a:lvl2pPr>
              <a:defRPr>
                <a:solidFill>
                  <a:srgbClr val="091543"/>
                </a:solidFill>
              </a:defRPr>
            </a:lvl2pPr>
            <a:lvl3pPr>
              <a:defRPr>
                <a:solidFill>
                  <a:srgbClr val="091543"/>
                </a:solidFill>
              </a:defRPr>
            </a:lvl3pPr>
            <a:lvl4pPr>
              <a:defRPr>
                <a:solidFill>
                  <a:srgbClr val="091543"/>
                </a:solidFill>
              </a:defRPr>
            </a:lvl4pPr>
            <a:lvl5pPr>
              <a:defRPr>
                <a:solidFill>
                  <a:srgbClr val="091543"/>
                </a:solidFill>
              </a:defRPr>
            </a:lvl5pPr>
          </a:lstStyle>
          <a:p>
            <a:pPr lvl="0"/>
            <a:r>
              <a:rPr lang="en-US" dirty="0"/>
              <a:t>Bleed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ABF30-913B-5A44-BE35-60A9E919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258D1-23AA-AB4F-86EF-A135B315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4E484-4535-6948-90FE-E016EB59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BAF92-4B96-B745-A393-F8A39A58288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36700"/>
            <a:ext cx="4825621" cy="0"/>
          </a:xfrm>
          <a:prstGeom prst="line">
            <a:avLst/>
          </a:prstGeom>
          <a:ln>
            <a:solidFill>
              <a:srgbClr val="F5F1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87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ream text over gradient 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B539AF-F910-7543-AC8C-487B0E5DF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1461869E-91EF-4F43-B5FB-B5DF004CA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997575" cy="61896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9A2977-CCFF-D84B-B3E0-189EF9D7E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505604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F5F1E0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3446C-A78D-4642-AF23-EF0E4D7B2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5813"/>
            <a:ext cx="5056045" cy="4133850"/>
          </a:xfrm>
        </p:spPr>
        <p:txBody>
          <a:bodyPr/>
          <a:lstStyle>
            <a:lvl1pPr>
              <a:defRPr>
                <a:solidFill>
                  <a:srgbClr val="F5F1E0"/>
                </a:solidFill>
              </a:defRPr>
            </a:lvl1pPr>
            <a:lvl2pPr>
              <a:defRPr>
                <a:solidFill>
                  <a:srgbClr val="F5F1E0"/>
                </a:solidFill>
              </a:defRPr>
            </a:lvl2pPr>
            <a:lvl3pPr>
              <a:defRPr>
                <a:solidFill>
                  <a:srgbClr val="F5F1E0"/>
                </a:solidFill>
              </a:defRPr>
            </a:lvl3pPr>
            <a:lvl4pPr>
              <a:defRPr>
                <a:solidFill>
                  <a:srgbClr val="F5F1E0"/>
                </a:solidFill>
              </a:defRPr>
            </a:lvl4pPr>
            <a:lvl5pPr>
              <a:defRPr>
                <a:solidFill>
                  <a:srgbClr val="F5F1E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13B9A-9270-1C48-B5BE-36CE912B65E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87153" y="365125"/>
            <a:ext cx="5349924" cy="5824538"/>
          </a:xfrm>
        </p:spPr>
        <p:txBody>
          <a:bodyPr/>
          <a:lstStyle>
            <a:lvl1pPr>
              <a:defRPr>
                <a:solidFill>
                  <a:srgbClr val="091543"/>
                </a:solidFill>
              </a:defRPr>
            </a:lvl1pPr>
            <a:lvl2pPr>
              <a:defRPr>
                <a:solidFill>
                  <a:srgbClr val="091543"/>
                </a:solidFill>
              </a:defRPr>
            </a:lvl2pPr>
            <a:lvl3pPr>
              <a:defRPr>
                <a:solidFill>
                  <a:srgbClr val="091543"/>
                </a:solidFill>
              </a:defRPr>
            </a:lvl3pPr>
            <a:lvl4pPr>
              <a:defRPr>
                <a:solidFill>
                  <a:srgbClr val="091543"/>
                </a:solidFill>
              </a:defRPr>
            </a:lvl4pPr>
            <a:lvl5pPr>
              <a:defRPr>
                <a:solidFill>
                  <a:srgbClr val="091543"/>
                </a:solidFill>
              </a:defRPr>
            </a:lvl5pPr>
          </a:lstStyle>
          <a:p>
            <a:pPr lvl="0"/>
            <a:r>
              <a:rPr lang="en-US" dirty="0"/>
              <a:t>No-bleed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0ABF30-913B-5A44-BE35-60A9E9198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258D1-23AA-AB4F-86EF-A135B315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4E484-4535-6948-90FE-E016EB59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5BAF92-4B96-B745-A393-F8A39A58288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36700"/>
            <a:ext cx="4825621" cy="0"/>
          </a:xfrm>
          <a:prstGeom prst="line">
            <a:avLst/>
          </a:prstGeom>
          <a:ln>
            <a:solidFill>
              <a:srgbClr val="F5F1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0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- w cream bknd-log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8601BC2-B2C5-FE4E-BB6C-A029690FCC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solidFill>
                  <a:srgbClr val="F5F1E0"/>
                </a:solidFill>
              </a:ln>
              <a:latin typeface="Raleway" panose="020B05030301010600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C0632-6348-1E40-A434-362E404F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108646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FAA3A-F966-3449-AA56-8489B57CBF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ABBD0-1381-F846-861B-1DBBF14C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BF8F-B7FF-8E4B-B234-15C2B370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aleway" panose="020B0503030101060003" pitchFamily="34" charset="77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2FA0-CE90-E94A-84B0-74B09C6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AB3D0D-3692-FA43-AFCE-4885DFC4C43A}"/>
              </a:ext>
            </a:extLst>
          </p:cNvPr>
          <p:cNvCxnSpPr/>
          <p:nvPr userDrawn="1"/>
        </p:nvCxnSpPr>
        <p:spPr>
          <a:xfrm>
            <a:off x="838200" y="1536700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8F97F354-86D2-4E47-A082-0DBBF8ED3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4120" y="0"/>
            <a:ext cx="1585318" cy="11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763AB-0C3D-064D-A8A1-F64151C94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1AFA7-0574-0F45-8775-B3AFA0882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2B6F4-48FD-A345-B95B-7C57D1FEB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9873" y="6356350"/>
            <a:ext cx="4920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latin typeface="Raleway" panose="020B0503030101060003" pitchFamily="34" charset="77"/>
              </a:rPr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7EBAE-999C-6147-8B2C-B67A0CDEF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F05BE22E-B154-8E4C-8A64-FDBD65EF10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ECB3AB26-03A0-F242-A08C-D6183D27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7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66" r:id="rId9"/>
    <p:sldLayoutId id="2147483661" r:id="rId10"/>
    <p:sldLayoutId id="2147483665" r:id="rId11"/>
    <p:sldLayoutId id="2147483653" r:id="rId12"/>
    <p:sldLayoutId id="2147483663" r:id="rId13"/>
    <p:sldLayoutId id="2147483668" r:id="rId14"/>
    <p:sldLayoutId id="2147483664" r:id="rId15"/>
    <p:sldLayoutId id="2147483667" r:id="rId16"/>
    <p:sldLayoutId id="2147483655" r:id="rId17"/>
    <p:sldLayoutId id="2147483683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8" r:id="rId24"/>
    <p:sldLayoutId id="2147483679" r:id="rId25"/>
    <p:sldLayoutId id="2147483674" r:id="rId26"/>
    <p:sldLayoutId id="2147483675" r:id="rId27"/>
    <p:sldLayoutId id="2147483676" r:id="rId28"/>
    <p:sldLayoutId id="2147483680" r:id="rId29"/>
    <p:sldLayoutId id="2147483681" r:id="rId30"/>
    <p:sldLayoutId id="2147483677" r:id="rId3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accounting@sha613.org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CB66-9B58-2D42-BC97-2FCB8056C6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TUITION RATES WILL DROP FOR MANY FAMILIES STARTING IN FALL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71763-9EC1-2F44-A294-6D7E6DD1E0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Introducing: </a:t>
            </a:r>
            <a:r>
              <a:rPr lang="en-US" dirty="0" err="1"/>
              <a:t>Samis</a:t>
            </a:r>
            <a:r>
              <a:rPr lang="en-US" dirty="0"/>
              <a:t> Foundation Day School Affordability Grants</a:t>
            </a:r>
          </a:p>
          <a:p>
            <a:r>
              <a:rPr lang="en-US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22683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EF1D-2AE6-9243-8FDE-7EE1A2BB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tuition is calculated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F3F6D-62BD-804F-B225-42BD455D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A7DDD-0CB1-E644-91BD-E8338FE2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BEB55-1080-9A45-ACB1-00BC38940E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4"/>
            <a:ext cx="10895176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5F9F"/>
                </a:solidFill>
              </a:rPr>
              <a:t>Tuition is calculated at the lower of #1 or #2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Flat rate of $15K per student (increasing 3%/year) </a:t>
            </a:r>
            <a:r>
              <a:rPr lang="en-US" b="1" dirty="0"/>
              <a:t>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Total tuition not more than 15% of family’s AGI</a:t>
            </a:r>
          </a:p>
          <a:p>
            <a:pPr lvl="1"/>
            <a:r>
              <a:rPr lang="en-US" dirty="0"/>
              <a:t>AGI determined using most recent tax return </a:t>
            </a:r>
          </a:p>
          <a:p>
            <a:pPr lvl="1"/>
            <a:r>
              <a:rPr lang="en-US" dirty="0"/>
              <a:t>AGI adjusted if needed (parsonage, alimony/child support, tax exempt income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  <a:p>
            <a:pPr lvl="1"/>
            <a:r>
              <a:rPr lang="en-US" dirty="0"/>
              <a:t>No net asset test</a:t>
            </a:r>
          </a:p>
          <a:p>
            <a:pPr lvl="1"/>
            <a:r>
              <a:rPr lang="en-US" dirty="0"/>
              <a:t>All children at tuition-paying schools, early childhood through college, are considered in calculations</a:t>
            </a:r>
          </a:p>
        </p:txBody>
      </p:sp>
    </p:spTree>
    <p:extLst>
      <p:ext uri="{BB962C8B-B14F-4D97-AF65-F5344CB8AC3E}">
        <p14:creationId xmlns:p14="http://schemas.microsoft.com/office/powerpoint/2010/main" val="2941541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F2665C-DB58-BB49-96DE-4439250F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tuition is calculated - examples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F3052-B63F-9A43-AEA4-C6E69A62C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3DE67-82F5-E944-852C-C5CED8C0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11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4F5B93-73FA-8340-9C6B-3E70467E5F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199" y="1690688"/>
            <a:ext cx="104298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5F9F"/>
                </a:solidFill>
              </a:rPr>
              <a:t>Example Family #1 – All children attend Samis-supported schools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solidFill>
                  <a:srgbClr val="005F9F"/>
                </a:solidFill>
              </a:rPr>
              <a:t>The inputs</a:t>
            </a:r>
            <a:endParaRPr lang="en-US" dirty="0"/>
          </a:p>
          <a:p>
            <a:pPr lvl="1"/>
            <a:r>
              <a:rPr lang="en-US" dirty="0"/>
              <a:t>AGI: $280K</a:t>
            </a:r>
          </a:p>
          <a:p>
            <a:pPr lvl="1"/>
            <a:r>
              <a:rPr lang="en-US" dirty="0"/>
              <a:t>3 students at Samis-supported schools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solidFill>
                  <a:srgbClr val="005F9F"/>
                </a:solidFill>
              </a:rPr>
              <a:t>The calculations</a:t>
            </a:r>
            <a:endParaRPr lang="en-US" dirty="0"/>
          </a:p>
          <a:p>
            <a:r>
              <a:rPr lang="en-US" sz="2000" dirty="0"/>
              <a:t>15% of $280K AGI = $42K</a:t>
            </a:r>
          </a:p>
          <a:p>
            <a:r>
              <a:rPr lang="en-US" sz="2000" dirty="0"/>
              <a:t>$42K / 3 = $14K</a:t>
            </a:r>
          </a:p>
          <a:p>
            <a:r>
              <a:rPr lang="en-US" sz="2000" dirty="0"/>
              <a:t>Tuition = $14K/student at Samis-supported schools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F2665C-DB58-BB49-96DE-4439250F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tuition is calculated - examples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3DE67-82F5-E944-852C-C5CED8C0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12</a:t>
            </a:fld>
            <a:endParaRPr lang="en-US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3F015E7-A3C9-4075-8E9D-B0F0BE99F582}"/>
              </a:ext>
            </a:extLst>
          </p:cNvPr>
          <p:cNvSpPr txBox="1">
            <a:spLocks/>
          </p:cNvSpPr>
          <p:nvPr/>
        </p:nvSpPr>
        <p:spPr>
          <a:xfrm>
            <a:off x="620609" y="1500903"/>
            <a:ext cx="10952265" cy="535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5F9F"/>
                </a:solidFill>
              </a:rPr>
              <a:t>Example Family #2 – EC student </a:t>
            </a:r>
            <a:r>
              <a:rPr lang="en-US" b="1" u="sng" dirty="0">
                <a:solidFill>
                  <a:srgbClr val="005F9F"/>
                </a:solidFill>
              </a:rPr>
              <a:t>pays less </a:t>
            </a:r>
            <a:r>
              <a:rPr lang="en-US" b="1" dirty="0">
                <a:solidFill>
                  <a:srgbClr val="005F9F"/>
                </a:solidFill>
              </a:rPr>
              <a:t>than calculated tuition/student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solidFill>
                  <a:srgbClr val="005F9F"/>
                </a:solidFill>
              </a:rPr>
              <a:t>The inputs</a:t>
            </a:r>
            <a:endParaRPr lang="en-US" dirty="0"/>
          </a:p>
          <a:p>
            <a:pPr lvl="1"/>
            <a:r>
              <a:rPr lang="en-US" dirty="0"/>
              <a:t>AGI: $280K</a:t>
            </a:r>
          </a:p>
          <a:p>
            <a:pPr lvl="1"/>
            <a:r>
              <a:rPr lang="en-US" dirty="0"/>
              <a:t>2 students at Samis-supported schools</a:t>
            </a:r>
          </a:p>
          <a:p>
            <a:pPr lvl="1"/>
            <a:r>
              <a:rPr lang="en-US" dirty="0"/>
              <a:t>1 student in EC – paying $10K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solidFill>
                  <a:srgbClr val="005F9F"/>
                </a:solidFill>
              </a:rPr>
              <a:t>The calculations</a:t>
            </a:r>
            <a:endParaRPr lang="en-US" dirty="0"/>
          </a:p>
          <a:p>
            <a:r>
              <a:rPr lang="en-US" sz="2000" dirty="0"/>
              <a:t>15% of $280K AGI = $42K</a:t>
            </a:r>
          </a:p>
          <a:p>
            <a:r>
              <a:rPr lang="en-US" sz="2000" dirty="0"/>
              <a:t>$42K / 3 tuition paying students = $14K/student </a:t>
            </a:r>
            <a:r>
              <a:rPr lang="en-US" sz="2000" u="sng" dirty="0"/>
              <a:t>but EC student pays less than $14K</a:t>
            </a:r>
          </a:p>
          <a:p>
            <a:r>
              <a:rPr lang="en-US" sz="2000" dirty="0"/>
              <a:t>The total tuition is adjusted - $42K – 1oK EC = $32K for 2 remaining tuition-paying students</a:t>
            </a:r>
          </a:p>
          <a:p>
            <a:r>
              <a:rPr lang="en-US" sz="2000" dirty="0"/>
              <a:t>$32K/2 = 16K </a:t>
            </a:r>
            <a:r>
              <a:rPr lang="en-US" sz="2000" u="sng" dirty="0"/>
              <a:t>but</a:t>
            </a:r>
            <a:r>
              <a:rPr lang="en-US" sz="2000" dirty="0"/>
              <a:t> $16K &gt; $15k</a:t>
            </a:r>
          </a:p>
          <a:p>
            <a:r>
              <a:rPr lang="en-US" sz="2000" dirty="0"/>
              <a:t>Tuition = $15K/student at Samis-supported schools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1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F2665C-DB58-BB49-96DE-4439250F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tuition is calculated - examples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3DE67-82F5-E944-852C-C5CED8C0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13</a:t>
            </a:fld>
            <a:endParaRPr lang="en-US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3F015E7-A3C9-4075-8E9D-B0F0BE99F582}"/>
              </a:ext>
            </a:extLst>
          </p:cNvPr>
          <p:cNvSpPr txBox="1">
            <a:spLocks/>
          </p:cNvSpPr>
          <p:nvPr/>
        </p:nvSpPr>
        <p:spPr>
          <a:xfrm>
            <a:off x="577004" y="1500903"/>
            <a:ext cx="11037991" cy="53475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5F9F"/>
                </a:solidFill>
              </a:rPr>
              <a:t>Example Family #3 – College student </a:t>
            </a:r>
            <a:r>
              <a:rPr lang="en-US" sz="2400" b="1" u="sng" dirty="0">
                <a:solidFill>
                  <a:srgbClr val="005F9F"/>
                </a:solidFill>
              </a:rPr>
              <a:t>pays more </a:t>
            </a:r>
            <a:r>
              <a:rPr lang="en-US" sz="2400" b="1" dirty="0">
                <a:solidFill>
                  <a:srgbClr val="005F9F"/>
                </a:solidFill>
              </a:rPr>
              <a:t>than calculated tuition/student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5F9F"/>
                </a:solidFill>
              </a:rPr>
              <a:t>The inputs</a:t>
            </a:r>
            <a:endParaRPr lang="en-US" sz="2400" dirty="0"/>
          </a:p>
          <a:p>
            <a:pPr lvl="1"/>
            <a:r>
              <a:rPr lang="en-US" sz="2200" dirty="0"/>
              <a:t>AGI: $280K</a:t>
            </a:r>
          </a:p>
          <a:p>
            <a:pPr lvl="1"/>
            <a:r>
              <a:rPr lang="en-US" sz="2200" dirty="0"/>
              <a:t>2 students at Samis-supported schools</a:t>
            </a:r>
          </a:p>
          <a:p>
            <a:pPr lvl="1"/>
            <a:r>
              <a:rPr lang="en-US" sz="2200" dirty="0"/>
              <a:t>1 student in college – paying $30K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5F9F"/>
                </a:solidFill>
              </a:rPr>
              <a:t>The calculations</a:t>
            </a:r>
            <a:endParaRPr lang="en-US" sz="2400" dirty="0"/>
          </a:p>
          <a:p>
            <a:r>
              <a:rPr lang="en-US" dirty="0"/>
              <a:t>15% of $280K AGI = $42K</a:t>
            </a:r>
          </a:p>
          <a:p>
            <a:r>
              <a:rPr lang="en-US" dirty="0"/>
              <a:t>$42K / 3 tuition paying students = $14K / student</a:t>
            </a:r>
            <a:endParaRPr lang="en-US" u="sng" dirty="0"/>
          </a:p>
          <a:p>
            <a:r>
              <a:rPr lang="en-US" dirty="0"/>
              <a:t>The college student pays more than $14K.  The actual cost for the college student is not considered in the calculations.  The Day School Affordability calculation allocates the same tuition/student for all students in tuition-charging schools.</a:t>
            </a:r>
          </a:p>
          <a:p>
            <a:r>
              <a:rPr lang="en-US" dirty="0"/>
              <a:t>Tuition = $14K/student at Samis-supported schools</a:t>
            </a:r>
          </a:p>
        </p:txBody>
      </p:sp>
    </p:spTree>
    <p:extLst>
      <p:ext uri="{BB962C8B-B14F-4D97-AF65-F5344CB8AC3E}">
        <p14:creationId xmlns:p14="http://schemas.microsoft.com/office/powerpoint/2010/main" val="395509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B2D1-AD17-884F-9219-A2C2D720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5182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Think you’re not eligible for help paying for </a:t>
            </a:r>
            <a:br>
              <a:rPr lang="en-US" dirty="0"/>
            </a:br>
            <a:r>
              <a:rPr lang="en-US" dirty="0"/>
              <a:t>a Seattle-area Jewish day school?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You may be surprised.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5E735-32EC-1546-84DB-F60CB3066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Raleway" panose="020B0503030101060003" pitchFamily="34" charset="77"/>
              </a:rPr>
              <a:t>Footer</a:t>
            </a:r>
            <a:endParaRPr lang="en-US" dirty="0">
              <a:latin typeface="Raleway" panose="020B0503030101060003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0273A-B8FE-BF4F-AC74-DEFB4E6F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1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765A-784B-6D46-8326-6BFA4E3E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Affordability Grant vs. Traditional Tuition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ECEF3-C1A3-CB45-B87A-EC46633E7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All families should check eligibility</a:t>
            </a:r>
          </a:p>
          <a:p>
            <a:pPr lvl="1" fontAlgn="base"/>
            <a:r>
              <a:rPr lang="en-US" dirty="0"/>
              <a:t>Calculator available on </a:t>
            </a:r>
            <a:r>
              <a:rPr lang="en-US" dirty="0" err="1"/>
              <a:t>Samis</a:t>
            </a:r>
            <a:r>
              <a:rPr lang="en-US" dirty="0"/>
              <a:t> Foundation website  </a:t>
            </a:r>
          </a:p>
          <a:p>
            <a:pPr lvl="1" fontAlgn="base"/>
            <a:r>
              <a:rPr lang="en-US" dirty="0" err="1"/>
              <a:t>SamisFoundation.org</a:t>
            </a:r>
            <a:r>
              <a:rPr lang="en-US" dirty="0"/>
              <a:t>/eligibility-estimator</a:t>
            </a:r>
          </a:p>
          <a:p>
            <a:pPr fontAlgn="base"/>
            <a:r>
              <a:rPr lang="en-US" dirty="0"/>
              <a:t>Families with lower incomes should also apply for traditional tuition assistance</a:t>
            </a:r>
          </a:p>
          <a:p>
            <a:pPr lvl="1" fontAlgn="base"/>
            <a:r>
              <a:rPr lang="en-US" dirty="0"/>
              <a:t>Discuss options with school Admissions counselors to get maximum amount of tuition assistance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B7790-D65C-B344-9E07-A4D4EC44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69E45-36FC-1C47-AD0B-2D1EAA3E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15</a:t>
            </a:fld>
            <a:endParaRPr lang="en-US"/>
          </a:p>
        </p:txBody>
      </p:sp>
      <p:pic>
        <p:nvPicPr>
          <p:cNvPr id="8" name="Content Placeholder 7" descr="A child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2FEACC61-59B3-5642-AE04-95AC40920A4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162800" y="1828800"/>
            <a:ext cx="4191000" cy="4200091"/>
          </a:xfrm>
        </p:spPr>
      </p:pic>
    </p:spTree>
    <p:extLst>
      <p:ext uri="{BB962C8B-B14F-4D97-AF65-F5344CB8AC3E}">
        <p14:creationId xmlns:p14="http://schemas.microsoft.com/office/powerpoint/2010/main" val="3661033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E8C3-ADB4-FE4B-8001-84FA0924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0CAE0-7A4B-FE41-A337-4F421130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8B582-F015-0644-95A4-3340AD58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16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F4D06-947D-0645-BFB4-3E1AB22A3E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Family applies to school of their choice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50AD57-7A26-1946-A163-F9C8207D68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Fill DSA grant application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F4671A-3E81-3346-94DB-4B6CD1B283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Eligibility is determined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D28949-59A9-B84D-B846-108CFA84D1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Family is informed of reduced tuition rate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8D3FF5-C2A9-6B4E-AFFF-E7EB499EE97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Samis</a:t>
            </a:r>
            <a:r>
              <a:rPr lang="en-US" dirty="0"/>
              <a:t> pays the difference directly to the school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D6F15C-AC7D-5B49-98EF-6663F582C62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Tuition support available the entire time students are enrolled in a Samis supported Jewish day school, K-12</a:t>
            </a:r>
          </a:p>
        </p:txBody>
      </p:sp>
    </p:spTree>
    <p:extLst>
      <p:ext uri="{BB962C8B-B14F-4D97-AF65-F5344CB8AC3E}">
        <p14:creationId xmlns:p14="http://schemas.microsoft.com/office/powerpoint/2010/main" val="3717217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296B-0561-5D46-9231-569FF6C7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0864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Tell your friends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389E-8542-AC40-A6BA-8DF1BBE1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7953" cy="4351338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Send a link to friends, alumni, parents, grandparents: </a:t>
            </a:r>
            <a:br>
              <a:rPr lang="en-US" dirty="0"/>
            </a:br>
            <a:r>
              <a:rPr lang="en-US" sz="2000" dirty="0" err="1">
                <a:solidFill>
                  <a:schemeClr val="tx2"/>
                </a:solidFill>
              </a:rPr>
              <a:t>SamisFoundation.org</a:t>
            </a:r>
            <a:r>
              <a:rPr lang="en-US" sz="2000" dirty="0">
                <a:solidFill>
                  <a:schemeClr val="tx2"/>
                </a:solidFill>
              </a:rPr>
              <a:t>/eligibility-estimator</a:t>
            </a:r>
          </a:p>
          <a:p>
            <a:r>
              <a:rPr lang="en-US" dirty="0"/>
              <a:t>Eligibility estimator on Samis website</a:t>
            </a:r>
          </a:p>
          <a:p>
            <a:r>
              <a:rPr lang="en-US" dirty="0"/>
              <a:t>FAQs on website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06C1A-597A-9A4B-A500-BCAAB3FC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9873" y="6356350"/>
            <a:ext cx="49207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C8957-CAAC-8946-AEFC-F0856B0A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05BE22E-B154-8E4C-8A64-FDBD65EF10C1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pic>
        <p:nvPicPr>
          <p:cNvPr id="22" name="Content Placeholder 2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02992F9-9292-4349-B465-5608909E53A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159752" y="1825625"/>
            <a:ext cx="4181805" cy="4351338"/>
          </a:xfrm>
        </p:spPr>
      </p:pic>
    </p:spTree>
    <p:extLst>
      <p:ext uri="{BB962C8B-B14F-4D97-AF65-F5344CB8AC3E}">
        <p14:creationId xmlns:p14="http://schemas.microsoft.com/office/powerpoint/2010/main" val="7357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73DB-D0DC-C743-8363-7A91F689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6F11-EDB8-C44E-9188-D849B768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 School Affordability Grants</a:t>
            </a:r>
          </a:p>
          <a:p>
            <a:r>
              <a:rPr lang="en-US" dirty="0"/>
              <a:t>Purpose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Details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Raleway SemiBold" panose="020B0503030101060003" pitchFamily="34" charset="77"/>
              </a:rPr>
              <a:t>Contact for questions</a:t>
            </a:r>
            <a:endParaRPr lang="en-US" b="1" dirty="0">
              <a:solidFill>
                <a:schemeClr val="tx2"/>
              </a:solidFill>
              <a:latin typeface="Raleway SemiBold" panose="020B0503030101060003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7C7D4-F20C-8C42-877E-9AA6B6E3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909E1-F609-7C48-80DE-19E2F67A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18</a:t>
            </a:fld>
            <a:endParaRPr lang="en-US"/>
          </a:p>
        </p:txBody>
      </p:sp>
      <p:pic>
        <p:nvPicPr>
          <p:cNvPr id="16" name="Content Placeholder 15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C17300CF-9C49-3848-8C3E-3A70C721EFC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778625" y="1829594"/>
            <a:ext cx="4343400" cy="4343400"/>
          </a:xfrm>
        </p:spPr>
      </p:pic>
    </p:spTree>
    <p:extLst>
      <p:ext uri="{BB962C8B-B14F-4D97-AF65-F5344CB8AC3E}">
        <p14:creationId xmlns:p14="http://schemas.microsoft.com/office/powerpoint/2010/main" val="2166752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9E59-60B5-E447-B2B2-9D364541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contact Mike Loebe </a:t>
            </a:r>
            <a:r>
              <a:rPr lang="en-US" dirty="0" smtClean="0">
                <a:hlinkClick r:id="rId2"/>
              </a:rPr>
              <a:t>accounting@sha613.org</a:t>
            </a:r>
            <a:r>
              <a:rPr lang="en-US" dirty="0" smtClean="0"/>
              <a:t> with any questions.  </a:t>
            </a:r>
            <a:endParaRPr lang="en-US" dirty="0"/>
          </a:p>
        </p:txBody>
      </p:sp>
      <p:pic>
        <p:nvPicPr>
          <p:cNvPr id="7" name="Content Placeholder 6" descr="A child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7F0584BF-C767-D042-8FBC-FE60764AF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5040" y="1825625"/>
            <a:ext cx="4341919" cy="435133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F9FC1-CD28-2B4D-AE72-B86C4885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0BDF1-A21D-E94C-B167-B6D8BFED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73DB-D0DC-C743-8363-7A91F689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6F11-EDB8-C44E-9188-D849B7681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564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Day School Affordability Grants</a:t>
            </a:r>
          </a:p>
          <a:p>
            <a:r>
              <a:rPr lang="en-US" dirty="0"/>
              <a:t>Purpose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Details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7C7D4-F20C-8C42-877E-9AA6B6E3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909E1-F609-7C48-80DE-19E2F67A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2</a:t>
            </a:fld>
            <a:endParaRPr lang="en-US"/>
          </a:p>
        </p:txBody>
      </p:sp>
      <p:pic>
        <p:nvPicPr>
          <p:cNvPr id="16" name="Content Placeholder 15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C17300CF-9C49-3848-8C3E-3A70C721EFC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159752" y="1829594"/>
            <a:ext cx="4343400" cy="4343400"/>
          </a:xfrm>
        </p:spPr>
      </p:pic>
    </p:spTree>
    <p:extLst>
      <p:ext uri="{BB962C8B-B14F-4D97-AF65-F5344CB8AC3E}">
        <p14:creationId xmlns:p14="http://schemas.microsoft.com/office/powerpoint/2010/main" val="1907750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B2D1-AD17-884F-9219-A2C2D720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202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The real guardians of a state are the teachers.</a:t>
            </a:r>
            <a:br>
              <a:rPr lang="en-US" dirty="0"/>
            </a:br>
            <a:r>
              <a:rPr lang="en-US" dirty="0"/>
              <a:t>- Talmud </a:t>
            </a:r>
            <a:r>
              <a:rPr lang="en-US" dirty="0" err="1"/>
              <a:t>Yerushalmi</a:t>
            </a:r>
            <a:r>
              <a:rPr lang="en-US" dirty="0"/>
              <a:t>, Hagigah 1:7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5E735-32EC-1546-84DB-F60CB3066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latin typeface="Raleway" panose="020B0503030101060003" pitchFamily="34" charset="77"/>
              </a:rPr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0273A-B8FE-BF4F-AC74-DEFB4E6F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2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73DB-D0DC-C743-8363-7A91F689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6F11-EDB8-C44E-9188-D849B768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 School Affordability Grants</a:t>
            </a:r>
          </a:p>
          <a:p>
            <a:r>
              <a:rPr lang="en-US" b="1" dirty="0">
                <a:solidFill>
                  <a:schemeClr val="tx2"/>
                </a:solidFill>
                <a:latin typeface="Raleway SemiBold" panose="020B0503030101060003" pitchFamily="34" charset="77"/>
              </a:rPr>
              <a:t>Purpose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Details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7C7D4-F20C-8C42-877E-9AA6B6E3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909E1-F609-7C48-80DE-19E2F67A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3</a:t>
            </a:fld>
            <a:endParaRPr lang="en-US"/>
          </a:p>
        </p:txBody>
      </p:sp>
      <p:pic>
        <p:nvPicPr>
          <p:cNvPr id="16" name="Content Placeholder 15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C17300CF-9C49-3848-8C3E-3A70C721EFC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159752" y="1829594"/>
            <a:ext cx="4343400" cy="4343400"/>
          </a:xfrm>
        </p:spPr>
      </p:pic>
    </p:spTree>
    <p:extLst>
      <p:ext uri="{BB962C8B-B14F-4D97-AF65-F5344CB8AC3E}">
        <p14:creationId xmlns:p14="http://schemas.microsoft.com/office/powerpoint/2010/main" val="638467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6493-007F-D542-8B11-C6696CDE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08646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Day School Affordability Grants: </a:t>
            </a:r>
            <a:r>
              <a:rPr lang="en-US" b="1" dirty="0">
                <a:latin typeface="Raleway SemiBold" panose="020B0503030101060003" pitchFamily="34" charset="77"/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844D0-20BE-DD4A-BD0F-C5B0D3C13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031523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Raleway" pitchFamily="2" charset="77"/>
              </a:rPr>
              <a:t>Reduce the financial burden on families squeezed in the middle</a:t>
            </a:r>
          </a:p>
          <a:p>
            <a:r>
              <a:rPr lang="en-US" dirty="0">
                <a:latin typeface="Raleway" pitchFamily="2" charset="77"/>
              </a:rPr>
              <a:t>Encourage more families to enroll their children in Jewish day schools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521CF-A64F-324D-B215-6359BE8D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9873" y="6356350"/>
            <a:ext cx="49207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0CD6A-0BD5-1E45-977C-5DE01475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05BE22E-B154-8E4C-8A64-FDBD65EF10C1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9" name="Content Placeholder 7" descr="A picture containing text, person, computer, computer&#10;&#10;Description automatically generated">
            <a:extLst>
              <a:ext uri="{FF2B5EF4-FFF2-40B4-BE49-F238E27FC236}">
                <a16:creationId xmlns:a16="http://schemas.microsoft.com/office/drawing/2014/main" id="{70505573-9022-974D-A08F-1B22750EE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6035"/>
          <a:stretch/>
        </p:blipFill>
        <p:spPr>
          <a:xfrm>
            <a:off x="7162800" y="1825625"/>
            <a:ext cx="4190999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88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8842-2028-0C44-B520-B0E2CFAE1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0203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err="1"/>
              <a:t>Samis</a:t>
            </a:r>
            <a:r>
              <a:rPr lang="en-US" dirty="0"/>
              <a:t> Foundation is the largest Jewish philanthropy in the Pacific Northwest. They support access for Jewish youth in the Greater Seattle area to high-quality intensive and immersive Jewish day school </a:t>
            </a:r>
            <a:r>
              <a:rPr lang="en-US"/>
              <a:t>and other educational </a:t>
            </a:r>
            <a:r>
              <a:rPr lang="en-US" dirty="0"/>
              <a:t>experiences.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49C611-DCC0-9D4E-BED2-879928394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Raleway" panose="020B0503030101060003" pitchFamily="34" charset="77"/>
              </a:rPr>
              <a:t>Footer</a:t>
            </a:r>
            <a:endParaRPr lang="en-US" dirty="0">
              <a:latin typeface="Raleway" panose="020B0503030101060003" pitchFamily="34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9F878-F54A-4E41-9F58-34A3B862D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8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73DB-D0DC-C743-8363-7A91F689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6F11-EDB8-C44E-9188-D849B768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 School Affordability Grants</a:t>
            </a:r>
          </a:p>
          <a:p>
            <a:r>
              <a:rPr lang="en-US" dirty="0"/>
              <a:t>Purpose</a:t>
            </a:r>
          </a:p>
          <a:p>
            <a:r>
              <a:rPr lang="en-US" b="1" dirty="0">
                <a:solidFill>
                  <a:schemeClr val="tx2"/>
                </a:solidFill>
                <a:latin typeface="Raleway SemiBold" panose="020B0503030101060003" pitchFamily="34" charset="77"/>
              </a:rPr>
              <a:t>Background</a:t>
            </a:r>
          </a:p>
          <a:p>
            <a:r>
              <a:rPr lang="en-US" dirty="0"/>
              <a:t>Details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7C7D4-F20C-8C42-877E-9AA6B6E3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909E1-F609-7C48-80DE-19E2F67A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6</a:t>
            </a:fld>
            <a:endParaRPr lang="en-US"/>
          </a:p>
        </p:txBody>
      </p:sp>
      <p:pic>
        <p:nvPicPr>
          <p:cNvPr id="16" name="Content Placeholder 15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C17300CF-9C49-3848-8C3E-3A70C721EFC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159752" y="1829594"/>
            <a:ext cx="4343400" cy="4343400"/>
          </a:xfrm>
        </p:spPr>
      </p:pic>
    </p:spTree>
    <p:extLst>
      <p:ext uri="{BB962C8B-B14F-4D97-AF65-F5344CB8AC3E}">
        <p14:creationId xmlns:p14="http://schemas.microsoft.com/office/powerpoint/2010/main" val="193606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061F-1037-7440-821B-E65079A2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School Affordability Grants: </a:t>
            </a:r>
            <a:r>
              <a:rPr lang="en-US" b="1" dirty="0">
                <a:latin typeface="Raleway SemiBold" panose="020B0503030101060003" pitchFamily="34" charset="77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6296A-3D8B-5C45-B95F-6EF3AFD37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Concerns families have when considering Jewish day school</a:t>
            </a:r>
          </a:p>
          <a:p>
            <a:pPr lvl="1" fontAlgn="base"/>
            <a:r>
              <a:rPr lang="en-US" dirty="0"/>
              <a:t>High cost of tuition</a:t>
            </a:r>
          </a:p>
          <a:p>
            <a:pPr lvl="2" fontAlgn="base"/>
            <a:r>
              <a:rPr lang="en-US" dirty="0"/>
              <a:t>Private school tuition for 13+ years</a:t>
            </a:r>
          </a:p>
          <a:p>
            <a:pPr lvl="2" fontAlgn="base"/>
            <a:r>
              <a:rPr lang="en-US" dirty="0"/>
              <a:t>Tuition for multiple children</a:t>
            </a:r>
          </a:p>
          <a:p>
            <a:pPr lvl="2" fontAlgn="base"/>
            <a:r>
              <a:rPr lang="en-US" dirty="0"/>
              <a:t>Income level may not qualify for traditional tuition assistance</a:t>
            </a:r>
          </a:p>
          <a:p>
            <a:pPr lvl="1" fontAlgn="base"/>
            <a:r>
              <a:rPr lang="en-US" dirty="0"/>
              <a:t>Cost of tuition vs. other family needs</a:t>
            </a:r>
          </a:p>
          <a:p>
            <a:pPr lvl="2" fontAlgn="base"/>
            <a:r>
              <a:rPr lang="en-US" dirty="0"/>
              <a:t>Saving for college, travel, etc.</a:t>
            </a:r>
          </a:p>
          <a:p>
            <a:pPr lvl="2" fontAlgn="base"/>
            <a:r>
              <a:rPr lang="en-US" dirty="0"/>
              <a:t>Cost of living a Jewish life in the Greater Seattle area</a:t>
            </a:r>
          </a:p>
          <a:p>
            <a:pPr lvl="1" fontAlgn="base"/>
            <a:r>
              <a:rPr lang="en-US" dirty="0"/>
              <a:t>Value of day school education</a:t>
            </a:r>
          </a:p>
          <a:p>
            <a:pPr lvl="2" fontAlgn="base"/>
            <a:r>
              <a:rPr lang="en-US" dirty="0"/>
              <a:t>Academic rigor</a:t>
            </a:r>
          </a:p>
          <a:p>
            <a:pPr lvl="2" fontAlgn="base"/>
            <a:r>
              <a:rPr lang="en-US" dirty="0"/>
              <a:t>Expressing Judaism and other priorities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7EBC1-279F-A243-A382-D1898F014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572F0-44F6-2142-9B85-7B63B93F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0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E73DB-D0DC-C743-8363-7A91F689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6F11-EDB8-C44E-9188-D849B768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Day School Affordability Grants</a:t>
            </a:r>
          </a:p>
          <a:p>
            <a:r>
              <a:rPr lang="en-US" dirty="0"/>
              <a:t>Purpose</a:t>
            </a:r>
          </a:p>
          <a:p>
            <a:r>
              <a:rPr lang="en-US" dirty="0"/>
              <a:t>Background</a:t>
            </a:r>
          </a:p>
          <a:p>
            <a:r>
              <a:rPr lang="en-US" b="1" dirty="0">
                <a:solidFill>
                  <a:schemeClr val="tx2"/>
                </a:solidFill>
                <a:latin typeface="Raleway SemiBold" panose="020B0503030101060003" pitchFamily="34" charset="77"/>
              </a:rPr>
              <a:t>Details</a:t>
            </a:r>
          </a:p>
          <a:p>
            <a:r>
              <a:rPr lang="en-US" dirty="0"/>
              <a:t>Q&amp;A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7C7D4-F20C-8C42-877E-9AA6B6E3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909E1-F609-7C48-80DE-19E2F67A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8</a:t>
            </a:fld>
            <a:endParaRPr lang="en-US"/>
          </a:p>
        </p:txBody>
      </p:sp>
      <p:pic>
        <p:nvPicPr>
          <p:cNvPr id="16" name="Content Placeholder 15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C17300CF-9C49-3848-8C3E-3A70C721EFC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159752" y="1829594"/>
            <a:ext cx="4343400" cy="4343400"/>
          </a:xfrm>
        </p:spPr>
      </p:pic>
    </p:spTree>
    <p:extLst>
      <p:ext uri="{BB962C8B-B14F-4D97-AF65-F5344CB8AC3E}">
        <p14:creationId xmlns:p14="http://schemas.microsoft.com/office/powerpoint/2010/main" val="154721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D0334-2FD2-D24D-A923-7012311D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School Affordability Grants: </a:t>
            </a:r>
            <a:r>
              <a:rPr lang="en-US" b="1" dirty="0">
                <a:latin typeface="Raleway SemiBold" panose="020B0503030101060003" pitchFamily="34" charset="77"/>
              </a:rPr>
              <a:t>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E4DD7-E7A2-6C40-9D15-0C23FDEE7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Who is eligible?</a:t>
            </a:r>
          </a:p>
          <a:p>
            <a:pPr lvl="1" fontAlgn="base"/>
            <a:r>
              <a:rPr lang="en-US" dirty="0"/>
              <a:t>Current </a:t>
            </a:r>
            <a:r>
              <a:rPr lang="en-US" i="1" dirty="0"/>
              <a:t>and</a:t>
            </a:r>
            <a:r>
              <a:rPr lang="en-US" dirty="0"/>
              <a:t> new day school students in K-12</a:t>
            </a:r>
            <a:r>
              <a:rPr lang="en-US" baseline="30000" dirty="0"/>
              <a:t>th</a:t>
            </a:r>
            <a:r>
              <a:rPr lang="en-US" dirty="0"/>
              <a:t> grades, in Samis supported local Jewish day schools</a:t>
            </a:r>
          </a:p>
          <a:p>
            <a:pPr lvl="1" fontAlgn="base"/>
            <a:r>
              <a:rPr lang="en-US" dirty="0"/>
              <a:t>Families earning up to $350k will qualify</a:t>
            </a:r>
          </a:p>
          <a:p>
            <a:pPr lvl="1" fontAlgn="base"/>
            <a:r>
              <a:rPr lang="en-US" dirty="0"/>
              <a:t>Most impactful for families earning in the range of $175K-$350K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BDAF8-C746-9345-9A10-B05EEB27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64C0-43CE-894F-9235-F56B1E66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E22E-B154-8E4C-8A64-FDBD65EF10C1}" type="slidenum">
              <a:rPr lang="en-US" smtClean="0"/>
              <a:t>9</a:t>
            </a:fld>
            <a:endParaRPr lang="en-US"/>
          </a:p>
        </p:txBody>
      </p:sp>
      <p:pic>
        <p:nvPicPr>
          <p:cNvPr id="8" name="Content Placeholder 7" descr="A picture containing person, outdoor, tree, grass&#10;&#10;Description automatically generated">
            <a:extLst>
              <a:ext uri="{FF2B5EF4-FFF2-40B4-BE49-F238E27FC236}">
                <a16:creationId xmlns:a16="http://schemas.microsoft.com/office/drawing/2014/main" id="{123D82E0-771F-F347-889B-922F9BDB4FC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162800" y="1828800"/>
            <a:ext cx="4191000" cy="4191000"/>
          </a:xfrm>
        </p:spPr>
      </p:pic>
    </p:spTree>
    <p:extLst>
      <p:ext uri="{BB962C8B-B14F-4D97-AF65-F5344CB8AC3E}">
        <p14:creationId xmlns:p14="http://schemas.microsoft.com/office/powerpoint/2010/main" val="2030980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mis Brand Colors">
      <a:dk1>
        <a:srgbClr val="091543"/>
      </a:dk1>
      <a:lt1>
        <a:srgbClr val="FFFFFF"/>
      </a:lt1>
      <a:dk2>
        <a:srgbClr val="01509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is-DSA" id="{FECCD82D-45E0-C540-85BF-666572B9C086}" vid="{BC081A44-DA98-C345-98FE-EB79EFEC1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2430</TotalTime>
  <Words>834</Words>
  <Application>Microsoft Office PowerPoint</Application>
  <PresentationFormat>Widescreen</PresentationFormat>
  <Paragraphs>156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Raleway</vt:lpstr>
      <vt:lpstr>Raleway SemiBold</vt:lpstr>
      <vt:lpstr>Office Theme</vt:lpstr>
      <vt:lpstr>TUITION RATES WILL DROP FOR MANY FAMILIES STARTING IN FALL 2022</vt:lpstr>
      <vt:lpstr>Agenda</vt:lpstr>
      <vt:lpstr>Agenda</vt:lpstr>
      <vt:lpstr>Day School Affordability Grants: Purpose</vt:lpstr>
      <vt:lpstr>The Samis Foundation is the largest Jewish philanthropy in the Pacific Northwest. They support access for Jewish youth in the Greater Seattle area to high-quality intensive and immersive Jewish day school and other educational experiences.</vt:lpstr>
      <vt:lpstr>Agenda</vt:lpstr>
      <vt:lpstr>Day School Affordability Grants: Background</vt:lpstr>
      <vt:lpstr>Agenda</vt:lpstr>
      <vt:lpstr>Day School Affordability Grants: Details</vt:lpstr>
      <vt:lpstr>How tuition is calculated</vt:lpstr>
      <vt:lpstr>How tuition is calculated - examples </vt:lpstr>
      <vt:lpstr>How tuition is calculated - examples </vt:lpstr>
      <vt:lpstr>How tuition is calculated - examples </vt:lpstr>
      <vt:lpstr>Think you’re not eligible for help paying for  a Seattle-area Jewish day school?   You may be surprised. </vt:lpstr>
      <vt:lpstr>Affordability Grant vs. Traditional Tuition Assistance</vt:lpstr>
      <vt:lpstr>How it works</vt:lpstr>
      <vt:lpstr>Tell your friends</vt:lpstr>
      <vt:lpstr>Agenda</vt:lpstr>
      <vt:lpstr>Please contact Mike Loebe accounting@sha613.org with any questions.  </vt:lpstr>
      <vt:lpstr>The real guardians of a state are the teachers. - Talmud Yerushalmi, Hagigah 1:7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TUITION RATES WILL DROP FOR MANY FAMILIES STARTING IN FALL 2022</dc:title>
  <dc:creator>andreaherrick andreaherrick</dc:creator>
  <cp:lastModifiedBy>Mike Loebe</cp:lastModifiedBy>
  <cp:revision>52</cp:revision>
  <dcterms:created xsi:type="dcterms:W3CDTF">2022-03-30T22:57:30Z</dcterms:created>
  <dcterms:modified xsi:type="dcterms:W3CDTF">2022-04-12T15:44:30Z</dcterms:modified>
</cp:coreProperties>
</file>